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notesSlides/notesSlide6.xml" ContentType="application/vnd.openxmlformats-officedocument.presentationml.notes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1EF51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55" autoAdjust="0"/>
    <p:restoredTop sz="94645" autoAdjust="0"/>
  </p:normalViewPr>
  <p:slideViewPr>
    <p:cSldViewPr>
      <p:cViewPr varScale="1">
        <p:scale>
          <a:sx n="62" d="100"/>
          <a:sy n="62" d="100"/>
        </p:scale>
        <p:origin x="-84" y="-18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24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4.wmf"/><Relationship Id="rId2" Type="http://schemas.openxmlformats.org/officeDocument/2006/relationships/image" Target="../media/image3.wmf"/><Relationship Id="rId1" Type="http://schemas.openxmlformats.org/officeDocument/2006/relationships/image" Target="../media/image2.w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6.wmf"/><Relationship Id="rId1" Type="http://schemas.openxmlformats.org/officeDocument/2006/relationships/image" Target="../media/image5.wmf"/></Relationships>
</file>

<file path=ppt/drawings/_rels/vmlDrawing3.vml.rels><?xml version="1.0" encoding="UTF-8" standalone="yes"?>
<Relationships xmlns="http://schemas.openxmlformats.org/package/2006/relationships"><Relationship Id="rId2" Type="http://schemas.openxmlformats.org/officeDocument/2006/relationships/image" Target="../media/image8.wmf"/><Relationship Id="rId1" Type="http://schemas.openxmlformats.org/officeDocument/2006/relationships/image" Target="../media/image7.wmf"/></Relationships>
</file>

<file path=ppt/drawings/_rels/vmlDrawing4.vml.rels><?xml version="1.0" encoding="UTF-8" standalone="yes"?>
<Relationships xmlns="http://schemas.openxmlformats.org/package/2006/relationships"><Relationship Id="rId3" Type="http://schemas.openxmlformats.org/officeDocument/2006/relationships/image" Target="../media/image11.wmf"/><Relationship Id="rId2" Type="http://schemas.openxmlformats.org/officeDocument/2006/relationships/image" Target="../media/image10.wmf"/><Relationship Id="rId1" Type="http://schemas.openxmlformats.org/officeDocument/2006/relationships/image" Target="../media/image9.wmf"/><Relationship Id="rId4" Type="http://schemas.openxmlformats.org/officeDocument/2006/relationships/image" Target="../media/image12.wmf"/></Relationships>
</file>

<file path=ppt/media/image1.jpeg>
</file>

<file path=ppt/media/image10.wmf>
</file>

<file path=ppt/media/image11.wmf>
</file>

<file path=ppt/media/image12.wmf>
</file>

<file path=ppt/media/image2.wmf>
</file>

<file path=ppt/media/image3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C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D968D57-0832-4444-921E-F7D556D1CDC6}" type="datetimeFigureOut">
              <a:rPr lang="en-CA" smtClean="0"/>
              <a:pPr/>
              <a:t>07/07/2011</a:t>
            </a:fld>
            <a:endParaRPr lang="en-C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C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7923178-EF0B-4C39-92F4-D5EF5FBB38B8}" type="slidenum">
              <a:rPr lang="en-CA" smtClean="0"/>
              <a:pPr/>
              <a:t>‹#›</a:t>
            </a:fld>
            <a:endParaRPr lang="en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1</a:t>
            </a:fld>
            <a:endParaRPr lang="en-CA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2</a:t>
            </a:fld>
            <a:endParaRPr lang="en-CA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3</a:t>
            </a:fld>
            <a:endParaRPr lang="en-CA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4</a:t>
            </a:fld>
            <a:endParaRPr lang="en-CA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5</a:t>
            </a:fld>
            <a:endParaRPr lang="en-CA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6</a:t>
            </a:fld>
            <a:endParaRPr lang="en-CA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05C14E-AF55-4073-9733-9170A633D883}" type="datetime1">
              <a:rPr lang="en-CA" smtClean="0"/>
              <a:pPr/>
              <a:t>07/07/2011</a:t>
            </a:fld>
            <a:endParaRPr lang="en-CA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980E99-83FC-46D1-BD65-C2232E67D707}" type="datetime1">
              <a:rPr lang="en-CA" smtClean="0"/>
              <a:pPr/>
              <a:t>07/07/2011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1B9205-12AA-4383-B856-8F50E640C5FC}" type="datetime1">
              <a:rPr lang="en-CA" smtClean="0"/>
              <a:pPr/>
              <a:t>07/07/2011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DDD9BF-9D9C-4396-9901-441E34E94463}" type="datetime1">
              <a:rPr lang="en-CA" smtClean="0"/>
              <a:pPr/>
              <a:t>07/07/2011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69D35D-7E10-402C-A32C-FE6973D16338}" type="datetime1">
              <a:rPr lang="en-CA" smtClean="0"/>
              <a:pPr/>
              <a:t>07/07/2011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AE676D-6C4F-45F2-AC92-56E62FC10C1C}" type="datetime1">
              <a:rPr lang="en-CA" smtClean="0"/>
              <a:pPr/>
              <a:t>07/07/2011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8AEB5-E93C-4D4C-9475-D1C052573940}" type="datetime1">
              <a:rPr lang="en-CA" smtClean="0"/>
              <a:pPr/>
              <a:t>07/07/2011</a:t>
            </a:fld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193534-A9DB-4712-83B8-DABBDE143943}" type="datetime1">
              <a:rPr lang="en-CA" smtClean="0"/>
              <a:pPr/>
              <a:t>07/07/2011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511724-F3B1-44AC-A43F-617563B0DF10}" type="datetime1">
              <a:rPr lang="en-CA" smtClean="0"/>
              <a:pPr/>
              <a:t>07/07/2011</a:t>
            </a:fld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E9556E-5D5A-469A-AB35-27A46C46A269}" type="datetime1">
              <a:rPr lang="en-CA" smtClean="0"/>
              <a:pPr/>
              <a:t>07/07/2011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3567B-DD24-4366-BF0A-8E0818D38B8E}" type="datetime1">
              <a:rPr lang="en-CA" smtClean="0"/>
              <a:pPr/>
              <a:t>07/07/2011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DF6B75A1-38FF-4356-A651-C892B5E4D45C}" type="datetime1">
              <a:rPr lang="en-CA" smtClean="0"/>
              <a:pPr/>
              <a:t>07/07/2011</a:t>
            </a:fld>
            <a:endParaRPr lang="en-CA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sldNum="0" hdr="0" dt="0"/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3.bin"/><Relationship Id="rId5" Type="http://schemas.openxmlformats.org/officeDocument/2006/relationships/oleObject" Target="../embeddings/oleObject2.bin"/><Relationship Id="rId4" Type="http://schemas.openxmlformats.org/officeDocument/2006/relationships/oleObject" Target="../embeddings/oleObject1.bin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5" Type="http://schemas.openxmlformats.org/officeDocument/2006/relationships/oleObject" Target="../embeddings/oleObject5.bin"/><Relationship Id="rId4" Type="http://schemas.openxmlformats.org/officeDocument/2006/relationships/oleObject" Target="../embeddings/oleObject4.bin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5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Relationship Id="rId5" Type="http://schemas.openxmlformats.org/officeDocument/2006/relationships/oleObject" Target="../embeddings/oleObject7.bin"/><Relationship Id="rId4" Type="http://schemas.openxmlformats.org/officeDocument/2006/relationships/oleObject" Target="../embeddings/oleObject6.bin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6.xml"/><Relationship Id="rId7" Type="http://schemas.openxmlformats.org/officeDocument/2006/relationships/oleObject" Target="../embeddings/oleObject1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Relationship Id="rId6" Type="http://schemas.openxmlformats.org/officeDocument/2006/relationships/oleObject" Target="../embeddings/oleObject10.bin"/><Relationship Id="rId5" Type="http://schemas.openxmlformats.org/officeDocument/2006/relationships/oleObject" Target="../embeddings/oleObject9.bin"/><Relationship Id="rId4" Type="http://schemas.openxmlformats.org/officeDocument/2006/relationships/oleObject" Target="../embeddings/oleObject8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35696" y="692696"/>
            <a:ext cx="4320480" cy="648072"/>
          </a:xfrm>
        </p:spPr>
        <p:txBody>
          <a:bodyPr>
            <a:noAutofit/>
          </a:bodyPr>
          <a:lstStyle/>
          <a:p>
            <a:r>
              <a:rPr lang="en-CA" sz="3200" dirty="0" smtClean="0"/>
              <a:t>1</a:t>
            </a:r>
            <a:r>
              <a:rPr lang="en-CA" sz="3200" dirty="0" smtClean="0"/>
              <a:t>.2 Slope of a Tangent</a:t>
            </a:r>
            <a:endParaRPr lang="en-CA" sz="32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600" y="1412776"/>
            <a:ext cx="7488832" cy="4896544"/>
          </a:xfrm>
        </p:spPr>
        <p:txBody>
          <a:bodyPr>
            <a:normAutofit/>
          </a:bodyPr>
          <a:lstStyle/>
          <a:p>
            <a:pPr marL="0" marR="45720" lvl="1" algn="l">
              <a:buClr>
                <a:schemeClr val="accent3"/>
              </a:buClr>
              <a:buSzPct val="95000"/>
            </a:pPr>
            <a:r>
              <a:rPr lang="en-CA" dirty="0" smtClean="0">
                <a:latin typeface="+mj-lt"/>
              </a:rPr>
              <a:t>Assigned </a:t>
            </a:r>
            <a:r>
              <a:rPr lang="en-CA" dirty="0" smtClean="0">
                <a:latin typeface="+mj-lt"/>
              </a:rPr>
              <a:t>work: </a:t>
            </a:r>
            <a:r>
              <a:rPr lang="en-CA" dirty="0" smtClean="0">
                <a:latin typeface="+mj-lt"/>
              </a:rPr>
              <a:t>pg.83 #2, 4def, 5, 11e, 21-24 </a:t>
            </a:r>
            <a:endParaRPr lang="en-CA" dirty="0" smtClean="0">
              <a:latin typeface="+mj-lt"/>
            </a:endParaRPr>
          </a:p>
          <a:p>
            <a:pPr marL="0" lvl="1" algn="l">
              <a:buFont typeface="Arial" pitchFamily="34" charset="0"/>
              <a:buChar char="•"/>
            </a:pPr>
            <a:endParaRPr lang="en-CA" i="1" dirty="0" smtClean="0">
              <a:latin typeface="+mj-lt"/>
            </a:endParaRPr>
          </a:p>
          <a:p>
            <a:pPr marL="0" lvl="1" algn="l">
              <a:buFont typeface="Arial" pitchFamily="34" charset="0"/>
              <a:buChar char="•"/>
            </a:pPr>
            <a:r>
              <a:rPr lang="en-CA" dirty="0" smtClean="0">
                <a:latin typeface="+mj-lt"/>
              </a:rPr>
              <a:t>Differential Calculus – rates of change </a:t>
            </a:r>
          </a:p>
          <a:p>
            <a:pPr marL="0" lvl="1" algn="l">
              <a:buFont typeface="Arial" pitchFamily="34" charset="0"/>
              <a:buChar char="•"/>
            </a:pPr>
            <a:r>
              <a:rPr lang="en-CA" dirty="0" smtClean="0">
                <a:latin typeface="+mj-lt"/>
              </a:rPr>
              <a:t>Integral Calculus – area under curves </a:t>
            </a:r>
            <a:endParaRPr lang="en-CA" dirty="0" smtClean="0">
              <a:latin typeface="+mj-lt"/>
            </a:endParaRPr>
          </a:p>
          <a:p>
            <a:pPr marL="639763" lvl="1" indent="-182563" algn="l">
              <a:buFont typeface="Arial" pitchFamily="34" charset="0"/>
              <a:buChar char="•"/>
            </a:pPr>
            <a:endParaRPr lang="en-CA" i="1" dirty="0">
              <a:latin typeface="+mj-lt"/>
            </a:endParaRPr>
          </a:p>
          <a:p>
            <a:pPr marL="0" lvl="1" algn="l">
              <a:buFont typeface="Arial" pitchFamily="34" charset="0"/>
              <a:buChar char="•"/>
            </a:pPr>
            <a:r>
              <a:rPr lang="en-CA" dirty="0" smtClean="0">
                <a:latin typeface="+mj-lt"/>
              </a:rPr>
              <a:t>Rates of Change:</a:t>
            </a:r>
          </a:p>
          <a:p>
            <a:pPr marL="363538" lvl="1" indent="-363538" algn="l">
              <a:buFont typeface="Arial" pitchFamily="34" charset="0"/>
              <a:buChar char="•"/>
            </a:pPr>
            <a:r>
              <a:rPr lang="en-CA" dirty="0" smtClean="0">
                <a:latin typeface="+mj-lt"/>
              </a:rPr>
              <a:t>How fast is the ‘y’ changing with respect to ‘x’ changing</a:t>
            </a:r>
          </a:p>
          <a:p>
            <a:pPr marL="363538" lvl="1" indent="-363538" algn="l">
              <a:buFont typeface="Arial" pitchFamily="34" charset="0"/>
              <a:buChar char="•"/>
            </a:pPr>
            <a:r>
              <a:rPr lang="en-CA" dirty="0" smtClean="0">
                <a:latin typeface="+mj-lt"/>
              </a:rPr>
              <a:t>Slope of a line is a constant rate of change.</a:t>
            </a:r>
            <a:endParaRPr lang="en-CA" dirty="0" smtClean="0">
              <a:latin typeface="+mj-lt"/>
            </a:endParaRPr>
          </a:p>
          <a:p>
            <a:pPr marL="639763" lvl="1" indent="-182563" algn="l">
              <a:buFont typeface="Arial" pitchFamily="34" charset="0"/>
              <a:buChar char="•"/>
            </a:pPr>
            <a:endParaRPr lang="en-CA" sz="2000" i="1" dirty="0"/>
          </a:p>
          <a:p>
            <a:pPr marL="639763" lvl="1" indent="-182563" algn="l">
              <a:buFont typeface="Arial" pitchFamily="34" charset="0"/>
              <a:buChar char="•"/>
            </a:pPr>
            <a:endParaRPr lang="en-CA" sz="2000" i="1" dirty="0" smtClean="0"/>
          </a:p>
          <a:p>
            <a:pPr marL="639763" lvl="1" indent="-182563" algn="l">
              <a:buFont typeface="Arial" pitchFamily="34" charset="0"/>
              <a:buChar char="•"/>
            </a:pPr>
            <a:endParaRPr lang="en-CA" sz="2000" i="1" dirty="0" smtClean="0"/>
          </a:p>
          <a:p>
            <a:pPr marL="639763" lvl="1" indent="-182563" algn="l"/>
            <a:endParaRPr lang="en-CA" sz="2000" i="1" dirty="0"/>
          </a:p>
          <a:p>
            <a:pPr marL="639763" lvl="1" indent="-182563" algn="l"/>
            <a:endParaRPr lang="en-CA" sz="2000" i="1" dirty="0" smtClean="0"/>
          </a:p>
          <a:p>
            <a:pPr marL="639763" lvl="1" indent="-182563" algn="l"/>
            <a:endParaRPr lang="en-CA" sz="2000" i="1" dirty="0"/>
          </a:p>
          <a:p>
            <a:pPr marL="639763" lvl="1" indent="-182563" algn="l"/>
            <a:endParaRPr lang="en-CA" sz="2000" i="1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28384" y="6237312"/>
            <a:ext cx="896888" cy="365125"/>
          </a:xfrm>
        </p:spPr>
        <p:txBody>
          <a:bodyPr/>
          <a:lstStyle/>
          <a:p>
            <a:r>
              <a:rPr lang="en-CA" sz="1400" dirty="0" smtClean="0"/>
              <a:t>S. Evans</a:t>
            </a:r>
            <a:endParaRPr lang="en-CA" sz="1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59832" y="704088"/>
            <a:ext cx="2952328" cy="564672"/>
          </a:xfrm>
        </p:spPr>
        <p:txBody>
          <a:bodyPr>
            <a:normAutofit/>
          </a:bodyPr>
          <a:lstStyle/>
          <a:p>
            <a:r>
              <a:rPr lang="en-CA" sz="2400" dirty="0" smtClean="0"/>
              <a:t>1.2 Slope of a Tangent</a:t>
            </a: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556792"/>
            <a:ext cx="8219256" cy="4767808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CA" sz="2400" b="1" dirty="0" smtClean="0">
                <a:latin typeface="+mj-lt"/>
              </a:rPr>
              <a:t>Tangent Line:</a:t>
            </a:r>
          </a:p>
          <a:p>
            <a:pPr marL="0" indent="0">
              <a:buNone/>
            </a:pPr>
            <a:r>
              <a:rPr lang="en-CA" sz="2400" dirty="0" smtClean="0">
                <a:latin typeface="+mj-lt"/>
              </a:rPr>
              <a:t>A line that touches the curve at a single point in a small region. Its slope represents the rate of change of the curve at that point.</a:t>
            </a:r>
          </a:p>
          <a:p>
            <a:pPr marL="0" indent="0">
              <a:buNone/>
            </a:pPr>
            <a:endParaRPr lang="en-CA" sz="2400" dirty="0" smtClean="0">
              <a:latin typeface="+mj-lt"/>
            </a:endParaRPr>
          </a:p>
          <a:p>
            <a:pPr marL="0" indent="0">
              <a:buNone/>
            </a:pPr>
            <a:r>
              <a:rPr lang="en-CA" sz="2400" dirty="0" smtClean="0">
                <a:latin typeface="+mj-lt"/>
              </a:rPr>
              <a:t>Let’s derive a formula for the slope of a tangent line at a specific x value called ‘a’…………..</a:t>
            </a:r>
            <a:endParaRPr lang="en-CA" sz="2400" dirty="0">
              <a:latin typeface="+mj-lt"/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59832" y="704088"/>
            <a:ext cx="2952328" cy="564672"/>
          </a:xfrm>
        </p:spPr>
        <p:txBody>
          <a:bodyPr>
            <a:normAutofit/>
          </a:bodyPr>
          <a:lstStyle/>
          <a:p>
            <a:r>
              <a:rPr lang="en-CA" sz="2400" dirty="0" smtClean="0"/>
              <a:t>1.2 Slope of a Tangent</a:t>
            </a: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556792"/>
            <a:ext cx="8219256" cy="4767808"/>
          </a:xfrm>
          <a:ln cmpd="sng">
            <a:noFill/>
          </a:ln>
        </p:spPr>
        <p:txBody>
          <a:bodyPr>
            <a:normAutofit/>
          </a:bodyPr>
          <a:lstStyle/>
          <a:p>
            <a:pPr>
              <a:buNone/>
            </a:pPr>
            <a:r>
              <a:rPr lang="en-CA" sz="2400" b="1" dirty="0" smtClean="0">
                <a:latin typeface="+mj-lt"/>
              </a:rPr>
              <a:t>Deriving the Slope of a Tangent Line:</a:t>
            </a:r>
          </a:p>
          <a:p>
            <a:pPr marL="0" indent="0">
              <a:buNone/>
            </a:pPr>
            <a:r>
              <a:rPr lang="en-CA" sz="2000" b="1" i="1" dirty="0" smtClean="0">
                <a:latin typeface="+mj-lt"/>
              </a:rPr>
              <a:t>Note the curve below does not have a constant rate of change but we can find the rate of change at x = a.</a:t>
            </a:r>
          </a:p>
          <a:p>
            <a:pPr marL="0" indent="0">
              <a:buNone/>
            </a:pPr>
            <a:r>
              <a:rPr lang="en-CA" sz="2000" b="1" i="1" dirty="0" smtClean="0">
                <a:latin typeface="+mj-lt"/>
              </a:rPr>
              <a:t>                 y                                        </a:t>
            </a:r>
            <a:r>
              <a:rPr lang="en-CA" sz="2000" dirty="0" smtClean="0">
                <a:latin typeface="+mj-lt"/>
              </a:rPr>
              <a:t>Slope </a:t>
            </a:r>
            <a:r>
              <a:rPr lang="en-CA" sz="2000" dirty="0" smtClean="0">
                <a:latin typeface="+mj-lt"/>
              </a:rPr>
              <a:t>of Secant PQ </a:t>
            </a:r>
            <a:endParaRPr lang="en-CA" sz="2000" b="1" i="1" dirty="0" smtClean="0">
              <a:latin typeface="+mj-lt"/>
            </a:endParaRPr>
          </a:p>
          <a:p>
            <a:pPr marL="0" indent="0">
              <a:buNone/>
            </a:pPr>
            <a:r>
              <a:rPr lang="en-CA" sz="2000" b="1" i="1" dirty="0" smtClean="0">
                <a:latin typeface="+mj-lt"/>
              </a:rPr>
              <a:t>                                                              </a:t>
            </a:r>
          </a:p>
          <a:p>
            <a:pPr marL="0" indent="0">
              <a:buNone/>
            </a:pPr>
            <a:r>
              <a:rPr lang="en-CA" sz="2000" b="1" i="1" dirty="0" smtClean="0">
                <a:latin typeface="+mj-lt"/>
              </a:rPr>
              <a:t>                                      Q                      </a:t>
            </a:r>
            <a:r>
              <a:rPr lang="en-CA" sz="2000" dirty="0" smtClean="0">
                <a:latin typeface="+mj-lt"/>
              </a:rPr>
              <a:t> </a:t>
            </a:r>
            <a:endParaRPr lang="en-CA" sz="2000" b="1" i="1" dirty="0" smtClean="0">
              <a:latin typeface="+mj-lt"/>
            </a:endParaRPr>
          </a:p>
          <a:p>
            <a:pPr marL="0" indent="0">
              <a:buNone/>
            </a:pPr>
            <a:r>
              <a:rPr lang="en-CA" sz="2000" b="1" i="1" dirty="0" smtClean="0">
                <a:latin typeface="+mj-lt"/>
              </a:rPr>
              <a:t>                      P                                   </a:t>
            </a:r>
          </a:p>
          <a:p>
            <a:pPr marL="0" indent="0">
              <a:buNone/>
            </a:pPr>
            <a:r>
              <a:rPr lang="en-CA" sz="2000" b="1" i="1" dirty="0" smtClean="0">
                <a:latin typeface="+mj-lt"/>
              </a:rPr>
              <a:t>	</a:t>
            </a:r>
            <a:r>
              <a:rPr lang="en-CA" sz="2000" b="1" i="1" dirty="0" smtClean="0">
                <a:latin typeface="+mj-lt"/>
              </a:rPr>
              <a:t>		            </a:t>
            </a:r>
            <a:r>
              <a:rPr lang="en-CA" sz="2000" dirty="0" smtClean="0">
                <a:latin typeface="+mj-lt"/>
              </a:rPr>
              <a:t>As              PQ becomes the slope of the 			            tangent  at ‘a’</a:t>
            </a:r>
          </a:p>
          <a:p>
            <a:pPr marL="0" indent="0">
              <a:buNone/>
            </a:pPr>
            <a:r>
              <a:rPr lang="en-CA" sz="2000" b="1" i="1" dirty="0" smtClean="0">
                <a:latin typeface="+mj-lt"/>
              </a:rPr>
              <a:t> </a:t>
            </a:r>
            <a:r>
              <a:rPr lang="en-CA" sz="2000" b="1" i="1" dirty="0" smtClean="0">
                <a:latin typeface="+mj-lt"/>
              </a:rPr>
              <a:t>                       a        </a:t>
            </a:r>
            <a:r>
              <a:rPr lang="en-CA" sz="2000" b="1" i="1" dirty="0" err="1" smtClean="0">
                <a:latin typeface="+mj-lt"/>
              </a:rPr>
              <a:t>a+h</a:t>
            </a:r>
            <a:r>
              <a:rPr lang="en-CA" sz="2000" b="1" i="1" dirty="0" smtClean="0">
                <a:latin typeface="+mj-lt"/>
              </a:rPr>
              <a:t>         x       </a:t>
            </a:r>
            <a:r>
              <a:rPr lang="en-CA" sz="2000" b="1" dirty="0" smtClean="0">
                <a:latin typeface="+mj-lt"/>
              </a:rPr>
              <a:t>Slope </a:t>
            </a:r>
            <a:r>
              <a:rPr lang="en-CA" sz="2000" b="1" dirty="0" smtClean="0">
                <a:latin typeface="+mj-lt"/>
              </a:rPr>
              <a:t>of </a:t>
            </a:r>
            <a:r>
              <a:rPr lang="en-CA" sz="2000" b="1" dirty="0" smtClean="0">
                <a:latin typeface="+mj-lt"/>
              </a:rPr>
              <a:t>Tangent  </a:t>
            </a:r>
          </a:p>
          <a:p>
            <a:pPr marL="0" indent="0">
              <a:buNone/>
            </a:pPr>
            <a:r>
              <a:rPr lang="en-CA" sz="2000" b="1" i="1" dirty="0" smtClean="0">
                <a:latin typeface="+mj-lt"/>
              </a:rPr>
              <a:t>	</a:t>
            </a:r>
            <a:endParaRPr lang="en-CA" sz="2000" b="1" i="1" dirty="0" smtClean="0">
              <a:latin typeface="+mj-lt"/>
            </a:endParaRPr>
          </a:p>
          <a:p>
            <a:pPr>
              <a:buNone/>
            </a:pPr>
            <a:r>
              <a:rPr lang="en-CA" sz="2400" b="1" dirty="0" smtClean="0">
                <a:latin typeface="+mj-lt"/>
              </a:rPr>
              <a:t>    </a:t>
            </a:r>
          </a:p>
          <a:p>
            <a:pPr>
              <a:buNone/>
            </a:pPr>
            <a:endParaRPr lang="en-CA" sz="2400" b="1" dirty="0" smtClean="0">
              <a:latin typeface="+mj-lt"/>
            </a:endParaRPr>
          </a:p>
          <a:p>
            <a:pPr>
              <a:buNone/>
            </a:pPr>
            <a:endParaRPr lang="en-CA" sz="2400" b="1" dirty="0" smtClean="0">
              <a:latin typeface="+mj-lt"/>
            </a:endParaRPr>
          </a:p>
          <a:p>
            <a:pPr>
              <a:buNone/>
            </a:pPr>
            <a:endParaRPr lang="en-CA" sz="2400" b="1" dirty="0" smtClean="0">
              <a:latin typeface="+mj-lt"/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cxnSp>
        <p:nvCxnSpPr>
          <p:cNvPr id="28" name="Straight Arrow Connector 27"/>
          <p:cNvCxnSpPr/>
          <p:nvPr/>
        </p:nvCxnSpPr>
        <p:spPr>
          <a:xfrm rot="5400000" flipH="1" flipV="1">
            <a:off x="358738" y="4185084"/>
            <a:ext cx="2521074" cy="79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/>
          <p:nvPr/>
        </p:nvCxnSpPr>
        <p:spPr>
          <a:xfrm>
            <a:off x="611560" y="4581128"/>
            <a:ext cx="288032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Arc 30"/>
          <p:cNvSpPr/>
          <p:nvPr/>
        </p:nvSpPr>
        <p:spPr>
          <a:xfrm rot="16200000">
            <a:off x="1031272" y="4305434"/>
            <a:ext cx="2977003" cy="1512168"/>
          </a:xfrm>
          <a:prstGeom prst="arc">
            <a:avLst>
              <a:gd name="adj1" fmla="val 16933314"/>
              <a:gd name="adj2" fmla="val 4981442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  <p:cxnSp>
        <p:nvCxnSpPr>
          <p:cNvPr id="33" name="Straight Arrow Connector 32"/>
          <p:cNvCxnSpPr>
            <a:stCxn id="31" idx="2"/>
          </p:cNvCxnSpPr>
          <p:nvPr/>
        </p:nvCxnSpPr>
        <p:spPr>
          <a:xfrm rot="16200000" flipH="1">
            <a:off x="3217129" y="5026456"/>
            <a:ext cx="116001" cy="145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Arrow Connector 34"/>
          <p:cNvCxnSpPr>
            <a:stCxn id="31" idx="0"/>
          </p:cNvCxnSpPr>
          <p:nvPr/>
        </p:nvCxnSpPr>
        <p:spPr>
          <a:xfrm rot="5400000">
            <a:off x="1708732" y="4953683"/>
            <a:ext cx="114450" cy="4537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/>
          <p:cNvCxnSpPr/>
          <p:nvPr/>
        </p:nvCxnSpPr>
        <p:spPr>
          <a:xfrm rot="5400000">
            <a:off x="1691680" y="4293096"/>
            <a:ext cx="576064" cy="0"/>
          </a:xfrm>
          <a:prstGeom prst="line">
            <a:avLst/>
          </a:prstGeom>
          <a:ln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/>
          <p:cNvCxnSpPr/>
          <p:nvPr/>
        </p:nvCxnSpPr>
        <p:spPr>
          <a:xfrm rot="5400000">
            <a:off x="2123728" y="4077072"/>
            <a:ext cx="1008112" cy="0"/>
          </a:xfrm>
          <a:prstGeom prst="line">
            <a:avLst/>
          </a:prstGeom>
          <a:ln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Connector 41"/>
          <p:cNvCxnSpPr/>
          <p:nvPr/>
        </p:nvCxnSpPr>
        <p:spPr>
          <a:xfrm flipV="1">
            <a:off x="1979712" y="3645024"/>
            <a:ext cx="648072" cy="360040"/>
          </a:xfrm>
          <a:prstGeom prst="line">
            <a:avLst/>
          </a:prstGeom>
          <a:ln w="254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44" name="Object 43"/>
          <p:cNvGraphicFramePr>
            <a:graphicFrameLocks noChangeAspect="1"/>
          </p:cNvGraphicFramePr>
          <p:nvPr/>
        </p:nvGraphicFramePr>
        <p:xfrm>
          <a:off x="6084168" y="2564904"/>
          <a:ext cx="1944216" cy="1441778"/>
        </p:xfrm>
        <a:graphic>
          <a:graphicData uri="http://schemas.openxmlformats.org/presentationml/2006/ole">
            <p:oleObj spid="_x0000_s38920" name="Equation" r:id="rId4" imgW="1130040" imgH="838080" progId="Equation.DSMT4">
              <p:embed/>
            </p:oleObj>
          </a:graphicData>
        </a:graphic>
      </p:graphicFrame>
      <p:cxnSp>
        <p:nvCxnSpPr>
          <p:cNvPr id="45" name="Straight Connector 44"/>
          <p:cNvCxnSpPr/>
          <p:nvPr/>
        </p:nvCxnSpPr>
        <p:spPr>
          <a:xfrm rot="5400000" flipH="1" flipV="1">
            <a:off x="1691680" y="3645024"/>
            <a:ext cx="648072" cy="504056"/>
          </a:xfrm>
          <a:prstGeom prst="line">
            <a:avLst/>
          </a:prstGeom>
          <a:ln w="25400">
            <a:solidFill>
              <a:srgbClr val="31EF5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Connector 47"/>
          <p:cNvCxnSpPr/>
          <p:nvPr/>
        </p:nvCxnSpPr>
        <p:spPr>
          <a:xfrm>
            <a:off x="4499992" y="3140968"/>
            <a:ext cx="792088" cy="0"/>
          </a:xfrm>
          <a:prstGeom prst="line">
            <a:avLst/>
          </a:prstGeom>
          <a:ln w="254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50" name="Object 49"/>
          <p:cNvGraphicFramePr>
            <a:graphicFrameLocks noChangeAspect="1"/>
          </p:cNvGraphicFramePr>
          <p:nvPr/>
        </p:nvGraphicFramePr>
        <p:xfrm>
          <a:off x="4283968" y="4149080"/>
          <a:ext cx="720080" cy="305489"/>
        </p:xfrm>
        <a:graphic>
          <a:graphicData uri="http://schemas.openxmlformats.org/presentationml/2006/ole">
            <p:oleObj spid="_x0000_s38921" name="Equation" r:id="rId5" imgW="419040" imgH="177480" progId="Equation.DSMT4">
              <p:embed/>
            </p:oleObj>
          </a:graphicData>
        </a:graphic>
      </p:graphicFrame>
      <p:graphicFrame>
        <p:nvGraphicFramePr>
          <p:cNvPr id="51" name="Object 50"/>
          <p:cNvGraphicFramePr>
            <a:graphicFrameLocks noChangeAspect="1"/>
          </p:cNvGraphicFramePr>
          <p:nvPr/>
        </p:nvGraphicFramePr>
        <p:xfrm>
          <a:off x="5868143" y="4797152"/>
          <a:ext cx="2725715" cy="792088"/>
        </p:xfrm>
        <a:graphic>
          <a:graphicData uri="http://schemas.openxmlformats.org/presentationml/2006/ole">
            <p:oleObj spid="_x0000_s38922" name="Equation" r:id="rId6" imgW="1485720" imgH="431640" progId="Equation.DSMT4">
              <p:embed/>
            </p:oleObj>
          </a:graphicData>
        </a:graphic>
      </p:graphicFrame>
      <p:cxnSp>
        <p:nvCxnSpPr>
          <p:cNvPr id="52" name="Straight Connector 51"/>
          <p:cNvCxnSpPr/>
          <p:nvPr/>
        </p:nvCxnSpPr>
        <p:spPr>
          <a:xfrm>
            <a:off x="4572000" y="5301208"/>
            <a:ext cx="792088" cy="0"/>
          </a:xfrm>
          <a:prstGeom prst="line">
            <a:avLst/>
          </a:prstGeom>
          <a:ln w="25400">
            <a:solidFill>
              <a:srgbClr val="31EF5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59832" y="704088"/>
            <a:ext cx="2952328" cy="564672"/>
          </a:xfrm>
        </p:spPr>
        <p:txBody>
          <a:bodyPr>
            <a:normAutofit/>
          </a:bodyPr>
          <a:lstStyle/>
          <a:p>
            <a:r>
              <a:rPr lang="en-CA" sz="2400" dirty="0" smtClean="0"/>
              <a:t>1.2 Slope of a Tangent</a:t>
            </a: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556792"/>
            <a:ext cx="8219256" cy="4767808"/>
          </a:xfrm>
        </p:spPr>
        <p:txBody>
          <a:bodyPr>
            <a:normAutofit/>
          </a:bodyPr>
          <a:lstStyle/>
          <a:p>
            <a:pPr marL="623888" indent="-623888">
              <a:buNone/>
            </a:pPr>
            <a:r>
              <a:rPr lang="en-CA" sz="2400" b="1" dirty="0" smtClean="0">
                <a:latin typeface="+mj-lt"/>
              </a:rPr>
              <a:t>Ex 1</a:t>
            </a:r>
            <a:r>
              <a:rPr lang="en-CA" sz="2400" b="1" dirty="0" smtClean="0">
                <a:latin typeface="+mj-lt"/>
              </a:rPr>
              <a:t>: </a:t>
            </a:r>
            <a:r>
              <a:rPr lang="en-CA" sz="2400" dirty="0" smtClean="0">
                <a:latin typeface="+mj-lt"/>
              </a:rPr>
              <a:t>Find the slope of the tangent at the point (3,10) to the curve  </a:t>
            </a:r>
          </a:p>
          <a:p>
            <a:pPr marL="623888" indent="-623888">
              <a:buNone/>
            </a:pPr>
            <a:r>
              <a:rPr lang="en-CA" sz="2400" b="1" dirty="0" smtClean="0">
                <a:latin typeface="+mj-lt"/>
              </a:rPr>
              <a:t>Solution:				</a:t>
            </a:r>
          </a:p>
          <a:p>
            <a:pPr marL="623888" indent="-623888">
              <a:buNone/>
            </a:pPr>
            <a:endParaRPr lang="en-CA" sz="2400" b="1" dirty="0" smtClean="0">
              <a:latin typeface="+mj-lt"/>
            </a:endParaRPr>
          </a:p>
          <a:p>
            <a:pPr marL="623888" indent="-623888">
              <a:buNone/>
            </a:pPr>
            <a:r>
              <a:rPr lang="en-CA" sz="2400" b="1" dirty="0" smtClean="0">
                <a:latin typeface="+mj-lt"/>
              </a:rPr>
              <a:t>	</a:t>
            </a:r>
          </a:p>
          <a:p>
            <a:pPr marL="623888" indent="-623888">
              <a:buNone/>
            </a:pPr>
            <a:endParaRPr lang="en-CA" sz="2400" b="1" dirty="0" smtClean="0">
              <a:latin typeface="+mj-lt"/>
            </a:endParaRPr>
          </a:p>
          <a:p>
            <a:pPr marL="623888" indent="-623888">
              <a:buNone/>
            </a:pPr>
            <a:r>
              <a:rPr lang="en-CA" sz="2400" b="1" dirty="0" smtClean="0">
                <a:latin typeface="+mj-lt"/>
              </a:rPr>
              <a:t>							</a:t>
            </a:r>
            <a:r>
              <a:rPr lang="en-CA" sz="2400" b="1" i="1" dirty="0" smtClean="0">
                <a:latin typeface="+mj-lt"/>
              </a:rPr>
              <a:t>Watch your Form!</a:t>
            </a:r>
          </a:p>
          <a:p>
            <a:pPr marL="623888" indent="-623888">
              <a:buNone/>
            </a:pPr>
            <a:r>
              <a:rPr lang="en-CA" sz="2400" i="1" dirty="0" smtClean="0">
                <a:latin typeface="+mj-lt"/>
              </a:rPr>
              <a:t>	</a:t>
            </a:r>
            <a:r>
              <a:rPr lang="en-CA" sz="2400" i="1" dirty="0" smtClean="0">
                <a:latin typeface="+mj-lt"/>
              </a:rPr>
              <a:t>						leave limit sign until 						after you cancel the              						‘h’ and sub in value</a:t>
            </a:r>
            <a:endParaRPr lang="en-CA" sz="2400" i="1" dirty="0" smtClean="0">
              <a:latin typeface="+mj-lt"/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graphicFrame>
        <p:nvGraphicFramePr>
          <p:cNvPr id="5" name="Object 4"/>
          <p:cNvGraphicFramePr>
            <a:graphicFrameLocks noChangeAspect="1"/>
          </p:cNvGraphicFramePr>
          <p:nvPr/>
        </p:nvGraphicFramePr>
        <p:xfrm>
          <a:off x="1907704" y="1916832"/>
          <a:ext cx="1852910" cy="462012"/>
        </p:xfrm>
        <a:graphic>
          <a:graphicData uri="http://schemas.openxmlformats.org/presentationml/2006/ole">
            <p:oleObj spid="_x0000_s39938" name="Equation" r:id="rId4" imgW="825480" imgH="228600" progId="Equation.DSMT4">
              <p:embed/>
            </p:oleObj>
          </a:graphicData>
        </a:graphic>
      </p:graphicFrame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1691680" y="2852936"/>
          <a:ext cx="3240360" cy="3538814"/>
        </p:xfrm>
        <a:graphic>
          <a:graphicData uri="http://schemas.openxmlformats.org/presentationml/2006/ole">
            <p:oleObj spid="_x0000_s39939" name="Equation" r:id="rId5" imgW="1930320" imgH="2108160" progId="Equation.DSMT4">
              <p:embed/>
            </p:oleObj>
          </a:graphicData>
        </a:graphic>
      </p:graphicFrame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59832" y="704088"/>
            <a:ext cx="2952328" cy="564672"/>
          </a:xfrm>
        </p:spPr>
        <p:txBody>
          <a:bodyPr>
            <a:normAutofit/>
          </a:bodyPr>
          <a:lstStyle/>
          <a:p>
            <a:r>
              <a:rPr lang="en-CA" sz="2400" dirty="0" smtClean="0"/>
              <a:t>1.2 Slope of a Tangent</a:t>
            </a: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556792"/>
            <a:ext cx="8219256" cy="4767808"/>
          </a:xfrm>
        </p:spPr>
        <p:txBody>
          <a:bodyPr>
            <a:normAutofit/>
          </a:bodyPr>
          <a:lstStyle/>
          <a:p>
            <a:pPr marL="623888" indent="-623888">
              <a:buNone/>
            </a:pPr>
            <a:r>
              <a:rPr lang="en-CA" sz="2400" b="1" dirty="0" smtClean="0">
                <a:latin typeface="+mj-lt"/>
              </a:rPr>
              <a:t>Ex 2</a:t>
            </a:r>
            <a:r>
              <a:rPr lang="en-CA" sz="2400" b="1" dirty="0" smtClean="0">
                <a:latin typeface="+mj-lt"/>
              </a:rPr>
              <a:t>: </a:t>
            </a:r>
            <a:r>
              <a:rPr lang="en-CA" sz="2400" dirty="0" smtClean="0">
                <a:latin typeface="+mj-lt"/>
              </a:rPr>
              <a:t>a) Find the slope of the tangent to the curve  </a:t>
            </a:r>
          </a:p>
          <a:p>
            <a:pPr marL="623888" indent="-623888">
              <a:buNone/>
              <a:tabLst>
                <a:tab pos="990600" algn="l"/>
              </a:tabLst>
            </a:pPr>
            <a:r>
              <a:rPr lang="en-CA" sz="2400" dirty="0" smtClean="0">
                <a:latin typeface="+mj-lt"/>
              </a:rPr>
              <a:t>	</a:t>
            </a:r>
            <a:r>
              <a:rPr lang="en-CA" sz="2400" dirty="0" smtClean="0">
                <a:latin typeface="+mj-lt"/>
              </a:rPr>
              <a:t>	at x=4.</a:t>
            </a:r>
          </a:p>
          <a:p>
            <a:pPr marL="623888" indent="-623888">
              <a:buNone/>
            </a:pPr>
            <a:r>
              <a:rPr lang="en-CA" sz="2400" dirty="0" smtClean="0">
                <a:latin typeface="+mj-lt"/>
              </a:rPr>
              <a:t>	</a:t>
            </a:r>
            <a:r>
              <a:rPr lang="en-CA" sz="2400" b="1" dirty="0" smtClean="0">
                <a:latin typeface="+mj-lt"/>
              </a:rPr>
              <a:t>				</a:t>
            </a:r>
          </a:p>
          <a:p>
            <a:pPr marL="623888" indent="-623888">
              <a:buNone/>
            </a:pPr>
            <a:endParaRPr lang="en-CA" sz="2400" b="1" dirty="0" smtClean="0">
              <a:latin typeface="+mj-lt"/>
            </a:endParaRPr>
          </a:p>
          <a:p>
            <a:pPr marL="623888" indent="-623888">
              <a:buNone/>
            </a:pPr>
            <a:r>
              <a:rPr lang="en-CA" sz="2400" b="1" dirty="0" smtClean="0">
                <a:latin typeface="+mj-lt"/>
              </a:rPr>
              <a:t>	</a:t>
            </a:r>
          </a:p>
          <a:p>
            <a:pPr marL="623888" indent="-623888">
              <a:buNone/>
            </a:pPr>
            <a:endParaRPr lang="en-CA" sz="2400" b="1" dirty="0" smtClean="0">
              <a:latin typeface="+mj-lt"/>
            </a:endParaRPr>
          </a:p>
          <a:p>
            <a:pPr marL="623888" indent="-623888">
              <a:buNone/>
            </a:pPr>
            <a:r>
              <a:rPr lang="en-CA" sz="2400" b="1" dirty="0" smtClean="0">
                <a:latin typeface="+mj-lt"/>
              </a:rPr>
              <a:t>							</a:t>
            </a:r>
            <a:endParaRPr lang="en-CA" sz="2400" i="1" dirty="0" smtClean="0">
              <a:latin typeface="+mj-lt"/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graphicFrame>
        <p:nvGraphicFramePr>
          <p:cNvPr id="5" name="Object 4"/>
          <p:cNvGraphicFramePr>
            <a:graphicFrameLocks noChangeAspect="1"/>
          </p:cNvGraphicFramePr>
          <p:nvPr/>
        </p:nvGraphicFramePr>
        <p:xfrm>
          <a:off x="6732240" y="1556792"/>
          <a:ext cx="1084262" cy="487363"/>
        </p:xfrm>
        <a:graphic>
          <a:graphicData uri="http://schemas.openxmlformats.org/presentationml/2006/ole">
            <p:oleObj spid="_x0000_s40962" name="Equation" r:id="rId4" imgW="482400" imgH="241200" progId="Equation.DSMT4">
              <p:embed/>
            </p:oleObj>
          </a:graphicData>
        </a:graphic>
      </p:graphicFrame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2151423" y="2636912"/>
          <a:ext cx="5571715" cy="3968892"/>
        </p:xfrm>
        <a:graphic>
          <a:graphicData uri="http://schemas.openxmlformats.org/presentationml/2006/ole">
            <p:oleObj spid="_x0000_s40963" name="Equation" r:id="rId5" imgW="3797280" imgH="2705040" progId="Equation.DSMT4">
              <p:embed/>
            </p:oleObj>
          </a:graphicData>
        </a:graphic>
      </p:graphicFrame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59832" y="704088"/>
            <a:ext cx="2952328" cy="564672"/>
          </a:xfrm>
        </p:spPr>
        <p:txBody>
          <a:bodyPr>
            <a:normAutofit/>
          </a:bodyPr>
          <a:lstStyle/>
          <a:p>
            <a:r>
              <a:rPr lang="en-CA" sz="2400" dirty="0" smtClean="0"/>
              <a:t>1.2 Slope of a Tangent</a:t>
            </a: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9552" y="1412776"/>
            <a:ext cx="8219256" cy="4767808"/>
          </a:xfrm>
        </p:spPr>
        <p:txBody>
          <a:bodyPr>
            <a:normAutofit fontScale="32500" lnSpcReduction="20000"/>
          </a:bodyPr>
          <a:lstStyle/>
          <a:p>
            <a:pPr marL="623888" indent="-623888">
              <a:buNone/>
            </a:pPr>
            <a:r>
              <a:rPr lang="en-CA" sz="7400" b="1" dirty="0" smtClean="0">
                <a:latin typeface="+mj-lt"/>
              </a:rPr>
              <a:t>Ex 2</a:t>
            </a:r>
            <a:r>
              <a:rPr lang="en-CA" sz="7400" b="1" dirty="0" smtClean="0">
                <a:latin typeface="+mj-lt"/>
              </a:rPr>
              <a:t>: </a:t>
            </a:r>
            <a:r>
              <a:rPr lang="en-CA" sz="7400" dirty="0" smtClean="0">
                <a:latin typeface="+mj-lt"/>
              </a:rPr>
              <a:t>b</a:t>
            </a:r>
            <a:r>
              <a:rPr lang="en-CA" sz="7400" dirty="0" smtClean="0">
                <a:latin typeface="+mj-lt"/>
              </a:rPr>
              <a:t>) Find equation of the tangent to the curve  </a:t>
            </a:r>
          </a:p>
          <a:p>
            <a:pPr marL="623888" indent="-623888">
              <a:buNone/>
              <a:tabLst>
                <a:tab pos="990600" algn="l"/>
              </a:tabLst>
            </a:pPr>
            <a:r>
              <a:rPr lang="en-CA" sz="6000" dirty="0" smtClean="0">
                <a:latin typeface="+mj-lt"/>
              </a:rPr>
              <a:t>	</a:t>
            </a:r>
            <a:r>
              <a:rPr lang="en-CA" sz="6000" dirty="0" smtClean="0">
                <a:latin typeface="+mj-lt"/>
              </a:rPr>
              <a:t>	</a:t>
            </a:r>
            <a:r>
              <a:rPr lang="en-CA" sz="7400" dirty="0" smtClean="0">
                <a:latin typeface="+mj-lt"/>
              </a:rPr>
              <a:t>at x=4.</a:t>
            </a:r>
          </a:p>
          <a:p>
            <a:pPr marL="623888" indent="-623888">
              <a:buNone/>
              <a:tabLst>
                <a:tab pos="990600" algn="l"/>
              </a:tabLst>
            </a:pPr>
            <a:endParaRPr lang="en-CA" sz="6000" dirty="0" smtClean="0">
              <a:latin typeface="+mj-lt"/>
            </a:endParaRPr>
          </a:p>
          <a:p>
            <a:pPr marL="623888" indent="-623888">
              <a:buNone/>
              <a:tabLst>
                <a:tab pos="990600" algn="l"/>
              </a:tabLst>
            </a:pPr>
            <a:r>
              <a:rPr lang="en-CA" sz="6000" dirty="0" smtClean="0">
                <a:latin typeface="+mj-lt"/>
              </a:rPr>
              <a:t>                                        (slope found in a) now we just need a point)</a:t>
            </a:r>
          </a:p>
          <a:p>
            <a:pPr marL="623888" indent="-623888">
              <a:buNone/>
              <a:tabLst>
                <a:tab pos="990600" algn="l"/>
              </a:tabLst>
            </a:pPr>
            <a:endParaRPr lang="en-CA" sz="6000" dirty="0" smtClean="0">
              <a:latin typeface="+mj-lt"/>
            </a:endParaRPr>
          </a:p>
          <a:p>
            <a:pPr marL="623888" indent="-623888">
              <a:buNone/>
              <a:tabLst>
                <a:tab pos="990600" algn="l"/>
              </a:tabLst>
            </a:pPr>
            <a:endParaRPr lang="en-CA" sz="6000" dirty="0" smtClean="0">
              <a:latin typeface="+mj-lt"/>
            </a:endParaRPr>
          </a:p>
          <a:p>
            <a:pPr marL="623888" indent="-623888">
              <a:buNone/>
              <a:tabLst>
                <a:tab pos="990600" algn="l"/>
              </a:tabLst>
            </a:pPr>
            <a:r>
              <a:rPr lang="en-CA" sz="6000" dirty="0" smtClean="0">
                <a:latin typeface="+mj-lt"/>
              </a:rPr>
              <a:t>                                       so point is (4,2)</a:t>
            </a:r>
          </a:p>
          <a:p>
            <a:pPr marL="623888" indent="-623888">
              <a:buNone/>
              <a:tabLst>
                <a:tab pos="990600" algn="l"/>
              </a:tabLst>
            </a:pPr>
            <a:endParaRPr lang="en-CA" sz="6000" dirty="0" smtClean="0">
              <a:latin typeface="+mj-lt"/>
            </a:endParaRPr>
          </a:p>
          <a:p>
            <a:pPr marL="623888" indent="-623888">
              <a:buNone/>
              <a:tabLst>
                <a:tab pos="990600" algn="l"/>
              </a:tabLst>
            </a:pPr>
            <a:endParaRPr lang="en-CA" sz="6000" dirty="0" smtClean="0">
              <a:latin typeface="+mj-lt"/>
            </a:endParaRPr>
          </a:p>
          <a:p>
            <a:pPr marL="623888" indent="-623888">
              <a:buNone/>
              <a:tabLst>
                <a:tab pos="990600" algn="l"/>
              </a:tabLst>
            </a:pPr>
            <a:r>
              <a:rPr lang="en-CA" sz="7400" dirty="0" smtClean="0">
                <a:latin typeface="+mj-lt"/>
              </a:rPr>
              <a:t>              Equation of Tangent in Point slope Form:</a:t>
            </a:r>
          </a:p>
          <a:p>
            <a:pPr marL="623888" indent="-623888">
              <a:buNone/>
              <a:tabLst>
                <a:tab pos="990600" algn="l"/>
              </a:tabLst>
            </a:pPr>
            <a:endParaRPr lang="en-CA" sz="6000" dirty="0" smtClean="0">
              <a:latin typeface="+mj-lt"/>
            </a:endParaRPr>
          </a:p>
          <a:p>
            <a:pPr marL="623888" indent="-623888">
              <a:buNone/>
            </a:pPr>
            <a:r>
              <a:rPr lang="en-CA" sz="6000" dirty="0" smtClean="0">
                <a:latin typeface="+mj-lt"/>
              </a:rPr>
              <a:t>	</a:t>
            </a:r>
            <a:r>
              <a:rPr lang="en-CA" sz="6000" b="1" dirty="0" smtClean="0">
                <a:latin typeface="+mj-lt"/>
              </a:rPr>
              <a:t>				</a:t>
            </a:r>
          </a:p>
          <a:p>
            <a:pPr marL="623888" indent="-623888">
              <a:buNone/>
            </a:pPr>
            <a:endParaRPr lang="en-CA" sz="2400" b="1" dirty="0" smtClean="0">
              <a:latin typeface="+mj-lt"/>
            </a:endParaRPr>
          </a:p>
          <a:p>
            <a:pPr marL="623888" indent="-623888">
              <a:buNone/>
            </a:pPr>
            <a:r>
              <a:rPr lang="en-CA" sz="2400" b="1" dirty="0" smtClean="0">
                <a:latin typeface="+mj-lt"/>
              </a:rPr>
              <a:t>	</a:t>
            </a:r>
          </a:p>
          <a:p>
            <a:pPr marL="623888" indent="-623888">
              <a:buNone/>
            </a:pPr>
            <a:endParaRPr lang="en-CA" sz="2400" b="1" dirty="0" smtClean="0">
              <a:latin typeface="+mj-lt"/>
            </a:endParaRPr>
          </a:p>
          <a:p>
            <a:pPr marL="623888" indent="-623888">
              <a:buNone/>
            </a:pPr>
            <a:r>
              <a:rPr lang="en-CA" sz="2400" b="1" dirty="0" smtClean="0">
                <a:latin typeface="+mj-lt"/>
              </a:rPr>
              <a:t>							</a:t>
            </a:r>
            <a:endParaRPr lang="en-CA" sz="2400" i="1" dirty="0" smtClean="0">
              <a:latin typeface="+mj-lt"/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graphicFrame>
        <p:nvGraphicFramePr>
          <p:cNvPr id="5" name="Object 4"/>
          <p:cNvGraphicFramePr>
            <a:graphicFrameLocks noChangeAspect="1"/>
          </p:cNvGraphicFramePr>
          <p:nvPr/>
        </p:nvGraphicFramePr>
        <p:xfrm>
          <a:off x="6732240" y="1340768"/>
          <a:ext cx="1084262" cy="487363"/>
        </p:xfrm>
        <a:graphic>
          <a:graphicData uri="http://schemas.openxmlformats.org/presentationml/2006/ole">
            <p:oleObj spid="_x0000_s41986" name="Equation" r:id="rId4" imgW="482400" imgH="241200" progId="Equation.DSMT4">
              <p:embed/>
            </p:oleObj>
          </a:graphicData>
        </a:graphic>
      </p:graphicFrame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1547664" y="2276872"/>
          <a:ext cx="1182380" cy="720080"/>
        </p:xfrm>
        <a:graphic>
          <a:graphicData uri="http://schemas.openxmlformats.org/presentationml/2006/ole">
            <p:oleObj spid="_x0000_s41987" name="Equation" r:id="rId5" imgW="647640" imgH="393480" progId="Equation.DSMT4">
              <p:embed/>
            </p:oleObj>
          </a:graphicData>
        </a:graphic>
      </p:graphicFrame>
      <p:graphicFrame>
        <p:nvGraphicFramePr>
          <p:cNvPr id="9" name="Object 8"/>
          <p:cNvGraphicFramePr>
            <a:graphicFrameLocks noChangeAspect="1"/>
          </p:cNvGraphicFramePr>
          <p:nvPr/>
        </p:nvGraphicFramePr>
        <p:xfrm>
          <a:off x="1475656" y="3284984"/>
          <a:ext cx="1008112" cy="458233"/>
        </p:xfrm>
        <a:graphic>
          <a:graphicData uri="http://schemas.openxmlformats.org/presentationml/2006/ole">
            <p:oleObj spid="_x0000_s41989" name="Equation" r:id="rId6" imgW="558720" imgH="253800" progId="Equation.DSMT4">
              <p:embed/>
            </p:oleObj>
          </a:graphicData>
        </a:graphic>
      </p:graphicFrame>
      <p:graphicFrame>
        <p:nvGraphicFramePr>
          <p:cNvPr id="10" name="Object 9"/>
          <p:cNvGraphicFramePr>
            <a:graphicFrameLocks noChangeAspect="1"/>
          </p:cNvGraphicFramePr>
          <p:nvPr/>
        </p:nvGraphicFramePr>
        <p:xfrm>
          <a:off x="1691681" y="4869160"/>
          <a:ext cx="1944216" cy="762920"/>
        </p:xfrm>
        <a:graphic>
          <a:graphicData uri="http://schemas.openxmlformats.org/presentationml/2006/ole">
            <p:oleObj spid="_x0000_s41990" name="Equation" r:id="rId7" imgW="1002960" imgH="393480" progId="Equation.DSMT4">
              <p:embed/>
            </p:oleObj>
          </a:graphicData>
        </a:graphic>
      </p:graphicFrame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591</TotalTime>
  <Words>253</Words>
  <Application>Microsoft Office PowerPoint</Application>
  <PresentationFormat>On-screen Show (4:3)</PresentationFormat>
  <Paragraphs>76</Paragraphs>
  <Slides>6</Slides>
  <Notes>6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8" baseType="lpstr">
      <vt:lpstr>Flow</vt:lpstr>
      <vt:lpstr>MathType 5.0 Equation</vt:lpstr>
      <vt:lpstr>1.2 Slope of a Tangent</vt:lpstr>
      <vt:lpstr>1.2 Slope of a Tangent</vt:lpstr>
      <vt:lpstr>1.2 Slope of a Tangent</vt:lpstr>
      <vt:lpstr>1.2 Slope of a Tangent</vt:lpstr>
      <vt:lpstr>1.2 Slope of a Tangent</vt:lpstr>
      <vt:lpstr>1.2 Slope of a Tangent</vt:lpstr>
    </vt:vector>
  </TitlesOfParts>
  <Company>Lenovo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2.2 Derivatives of Polynomial Functions</dc:title>
  <dc:creator>sandy</dc:creator>
  <cp:lastModifiedBy>sandy</cp:lastModifiedBy>
  <cp:revision>118</cp:revision>
  <dcterms:created xsi:type="dcterms:W3CDTF">2010-09-21T17:07:38Z</dcterms:created>
  <dcterms:modified xsi:type="dcterms:W3CDTF">2011-07-07T21:28:57Z</dcterms:modified>
</cp:coreProperties>
</file>

<file path=docProps/thumbnail.jpeg>
</file>